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7BF8-BA05-43CE-8C49-18EEBB1AB0C2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FF4A-C64B-41CA-BCDF-1A044D186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77BF8-BA05-43CE-8C49-18EEBB1AB0C2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0FF4A-C64B-41CA-BCDF-1A044D186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9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5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5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5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讲</a:t>
            </a:r>
            <a:r>
              <a:rPr lang="zh-CN" altLang="zh-CN" sz="5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zh-CN" sz="5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指针</a:t>
            </a:r>
            <a:endParaRPr lang="zh-CN" altLang="zh-CN" sz="54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4805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6655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59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solidFill>
                  <a:schemeClr val="tx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、指针的使用</a:t>
            </a:r>
            <a:endParaRPr lang="zh-CN" altLang="zh-CN" sz="32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092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90738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solidFill>
                  <a:schemeClr val="tx1"/>
                </a:solidFill>
                <a:latin typeface="楷体_GB2312" pitchFamily="49" charset="-122"/>
              </a:rPr>
              <a:t>说明:</a:t>
            </a:r>
            <a:endParaRPr lang="zh-CN" altLang="zh-CN" sz="32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46429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19804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、指针赋值</a:t>
            </a:r>
            <a:endParaRPr lang="zh-CN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9343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zh-CN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指针变量作为函数参数</a:t>
            </a:r>
            <a:endParaRPr lang="zh-CN" altLang="zh-CN" sz="36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449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</a:t>
            </a:r>
            <a:r>
              <a:rPr lang="zh-CN" altLang="zh-CN" sz="3200" b="1" smtClean="0">
                <a:solidFill>
                  <a:schemeClr val="tx1"/>
                </a:solidFill>
                <a:ea typeface="黑体" panose="02010609060101010101" pitchFamily="49" charset="-122"/>
              </a:rPr>
              <a:t>形参指针变量</a:t>
            </a:r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的值</a:t>
            </a:r>
            <a:endParaRPr lang="zh-CN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0811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smtClean="0">
                <a:solidFill>
                  <a:schemeClr val="tx1"/>
                </a:solidFill>
                <a:latin typeface="楷体_GB2312" pitchFamily="49" charset="-122"/>
              </a:rPr>
              <a:t>1</a:t>
            </a:r>
            <a:r>
              <a:rPr lang="zh-CN" altLang="en-US" sz="3600" smtClean="0">
                <a:solidFill>
                  <a:schemeClr val="tx1"/>
                </a:solidFill>
                <a:latin typeface="楷体_GB2312" pitchFamily="49" charset="-122"/>
              </a:rPr>
              <a:t>、</a:t>
            </a:r>
            <a:r>
              <a:rPr lang="zh-CN" altLang="zh-CN" sz="3600" smtClean="0">
                <a:solidFill>
                  <a:schemeClr val="tx1"/>
                </a:solidFill>
                <a:latin typeface="楷体_GB2312" pitchFamily="49" charset="-122"/>
              </a:rPr>
              <a:t>  指针变量的运算</a:t>
            </a:r>
            <a:endParaRPr lang="zh-CN" altLang="zh-CN" sz="36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1243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zh-CN" altLang="zh-CN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指针和指针变量的概念</a:t>
            </a:r>
            <a:endParaRPr lang="zh-CN" altLang="zh-CN" sz="36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3707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指针</a:t>
            </a:r>
            <a:r>
              <a:rPr lang="zh-CN" altLang="zh-CN" sz="3200" b="1" smtClean="0">
                <a:solidFill>
                  <a:schemeClr val="tx1"/>
                </a:solidFill>
                <a:ea typeface="黑体" panose="02010609060101010101" pitchFamily="49" charset="-122"/>
              </a:rPr>
              <a:t>的算术运算</a:t>
            </a:r>
            <a:endParaRPr lang="zh-CN" altLang="zh-CN" sz="3200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268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82976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1621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移动指针变量访问数组元素</a:t>
            </a:r>
            <a:endParaRPr lang="zh-CN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0668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/>
              <a:t>说明</a:t>
            </a:r>
            <a:endParaRPr lang="zh-CN" altLang="zh-CN" sz="32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4070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1998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32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两个指针变量的比较</a:t>
            </a:r>
            <a:endParaRPr lang="zh-CN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7600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5128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6592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9669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87253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b="1" smtClean="0">
                <a:latin typeface="楷体_GB2312" pitchFamily="49" charset="-122"/>
                <a:ea typeface="楷体_GB2312" pitchFamily="49" charset="-122"/>
              </a:rPr>
              <a:t>在C语言中,对数组元素的访问可用以下三种形式:</a:t>
            </a:r>
            <a:endParaRPr lang="zh-CN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5774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20457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b="1" smtClean="0">
                <a:ea typeface="黑体" panose="02010609060101010101" pitchFamily="49" charset="-122"/>
              </a:rPr>
              <a:t>②用</a:t>
            </a:r>
            <a:r>
              <a:rPr lang="zh-CN" altLang="zh-CN" sz="2800" b="1" smtClean="0">
                <a:solidFill>
                  <a:srgbClr val="CC00CC"/>
                </a:solidFill>
                <a:ea typeface="黑体" panose="02010609060101010101" pitchFamily="49" charset="-122"/>
              </a:rPr>
              <a:t>地址法</a:t>
            </a:r>
            <a:r>
              <a:rPr lang="zh-CN" altLang="zh-CN" sz="2800" b="1" smtClean="0">
                <a:ea typeface="黑体" panose="02010609060101010101" pitchFamily="49" charset="-122"/>
              </a:rPr>
              <a:t>输入输出数组各元素 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zh-CN" sz="2800" b="1" smtClean="0">
                <a:latin typeface="楷体_GB2312" pitchFamily="49" charset="-122"/>
                <a:ea typeface="楷体_GB2312" pitchFamily="49" charset="-122"/>
              </a:rPr>
              <a:t>数组名+偏移量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lang="zh-CN" altLang="zh-CN" sz="28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89795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smtClean="0">
                <a:ea typeface="黑体" panose="02010609060101010101" pitchFamily="49" charset="-122"/>
              </a:rPr>
              <a:t>③用</a:t>
            </a:r>
            <a:r>
              <a:rPr lang="zh-CN" altLang="zh-CN" sz="2800" smtClean="0">
                <a:solidFill>
                  <a:srgbClr val="CC00CC"/>
                </a:solidFill>
                <a:ea typeface="黑体" panose="02010609060101010101" pitchFamily="49" charset="-122"/>
              </a:rPr>
              <a:t>指针法</a:t>
            </a:r>
            <a:r>
              <a:rPr lang="zh-CN" altLang="zh-CN" sz="2800" smtClean="0">
                <a:ea typeface="黑体" panose="02010609060101010101" pitchFamily="49" charset="-122"/>
              </a:rPr>
              <a:t>输入输出数组各元素 </a:t>
            </a:r>
            <a:r>
              <a:rPr lang="zh-CN" altLang="zh-CN" sz="2800" smtClean="0">
                <a:latin typeface="楷体_GB2312" pitchFamily="49" charset="-122"/>
              </a:rPr>
              <a:t>(移动指针)</a:t>
            </a:r>
            <a:endParaRPr lang="zh-CN" altLang="zh-CN" sz="280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8790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2142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smtClean="0">
                <a:latin typeface="楷体_GB2312" pitchFamily="49" charset="-122"/>
                <a:ea typeface="楷体_GB2312" pitchFamily="49" charset="-122"/>
              </a:rPr>
              <a:t>注意：</a:t>
            </a:r>
            <a:r>
              <a:rPr lang="zh-CN" altLang="zh-CN" sz="2800" b="1" smtClean="0">
                <a:ea typeface="黑体" panose="02010609060101010101" pitchFamily="49" charset="-122"/>
              </a:rPr>
              <a:t>如果先使</a:t>
            </a:r>
            <a:r>
              <a:rPr lang="zh-CN" altLang="zh-CN" sz="2800" b="1" smtClean="0">
                <a:latin typeface="Arial" panose="020B0604020202020204" pitchFamily="34" charset="0"/>
                <a:ea typeface="黑体" panose="02010609060101010101" pitchFamily="49" charset="-122"/>
              </a:rPr>
              <a:t>p</a:t>
            </a:r>
            <a:r>
              <a:rPr lang="zh-CN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指向数组</a:t>
            </a:r>
            <a:r>
              <a:rPr lang="zh-CN" altLang="zh-CN" sz="1400" b="1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800" b="1" smtClean="0"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,  </a:t>
            </a:r>
            <a:r>
              <a:rPr lang="zh-CN" altLang="zh-CN" sz="2800" b="1" smtClean="0">
                <a:ea typeface="黑体" panose="02010609060101010101" pitchFamily="49" charset="-122"/>
              </a:rPr>
              <a:t>即</a:t>
            </a:r>
            <a:r>
              <a:rPr lang="zh-CN" altLang="zh-CN" sz="2800" b="1" smtClean="0">
                <a:latin typeface="Arial" panose="020B0604020202020204" pitchFamily="34" charset="0"/>
                <a:ea typeface="黑体" panose="02010609060101010101" pitchFamily="49" charset="-122"/>
              </a:rPr>
              <a:t>p</a:t>
            </a:r>
            <a:r>
              <a:rPr lang="zh-CN" altLang="zh-CN" sz="2800" b="1" smtClean="0">
                <a:ea typeface="黑体" panose="02010609060101010101" pitchFamily="49" charset="-122"/>
              </a:rPr>
              <a:t>=</a:t>
            </a:r>
            <a:r>
              <a:rPr lang="zh-CN" altLang="zh-CN" sz="2800" b="1" smtClean="0"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;  </a:t>
            </a:r>
            <a:r>
              <a:rPr lang="zh-CN" altLang="zh-CN" sz="2800" b="1" smtClean="0">
                <a:ea typeface="黑体" panose="02010609060101010101" pitchFamily="49" charset="-122"/>
              </a:rPr>
              <a:t>则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01435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8040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2</a:t>
            </a:r>
            <a:r>
              <a:rPr lang="zh-CN" altLang="en-US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数组元素的访问小结</a:t>
            </a:r>
            <a:endParaRPr lang="zh-CN" altLang="zh-CN" sz="3200" b="1" dirty="0">
              <a:solidFill>
                <a:schemeClr val="tx1"/>
              </a:solidFill>
              <a:latin typeface="Courier New" panose="02070309020205020404" pitchFamily="49" charset="0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29149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tx1"/>
                </a:solidFill>
                <a:latin typeface="楷体_GB2312" pitchFamily="49" charset="-122"/>
              </a:rPr>
              <a:t>四、</a:t>
            </a:r>
            <a:r>
              <a:rPr lang="zh-CN" altLang="zh-CN" sz="3600" b="1" smtClean="0">
                <a:solidFill>
                  <a:schemeClr val="tx1"/>
                </a:solidFill>
                <a:latin typeface="楷体_GB2312" pitchFamily="49" charset="-122"/>
              </a:rPr>
              <a:t>数组名作为函数参数</a:t>
            </a:r>
            <a:endParaRPr lang="zh-CN" altLang="zh-CN" sz="3600" b="1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2274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8</a:t>
            </a:r>
            <a:r>
              <a:rPr lang="zh-CN" altLang="en-US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用选择法对任意10个整数按从大到小顺序排序。</a:t>
            </a:r>
            <a:endParaRPr lang="zh-CN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464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8288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solidFill>
                  <a:schemeClr val="tx1"/>
                </a:solidFill>
                <a:latin typeface="楷体_GB2312" pitchFamily="49" charset="-122"/>
              </a:rPr>
              <a:t>选择法的算法思想是:（降序）</a:t>
            </a:r>
            <a:endParaRPr lang="zh-CN" altLang="zh-CN" sz="32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73035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latin typeface="楷体_GB2312" pitchFamily="49" charset="-122"/>
              </a:rPr>
              <a:t>选择法排序:（降序）</a:t>
            </a:r>
            <a:endParaRPr lang="zh-CN" altLang="zh-CN" sz="320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11732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zh-CN" altLang="zh-CN" sz="28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用选择法对10个整数按从大到小顺序排序。</a:t>
            </a:r>
            <a:r>
              <a:rPr lang="zh-CN" altLang="zh-CN" sz="2800" smtClean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endParaRPr lang="zh-CN" altLang="zh-CN" sz="28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3832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zh-CN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字符串指针的定义与引用</a:t>
            </a:r>
            <a:endParaRPr lang="zh-CN" altLang="zh-CN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9037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2739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3200" smtClean="0">
                <a:solidFill>
                  <a:schemeClr val="tx1"/>
                </a:solidFill>
                <a:ea typeface="黑体" panose="02010609060101010101" pitchFamily="49" charset="-122"/>
              </a:rPr>
              <a:t>用字符数组实现字符串操作</a:t>
            </a:r>
            <a:endParaRPr lang="zh-CN" altLang="zh-CN" sz="32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8803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ea typeface="黑体" panose="02010609060101010101" pitchFamily="49" charset="-122"/>
              </a:rPr>
              <a:t>用字符指针实现字符串操作</a:t>
            </a:r>
            <a:endParaRPr lang="zh-CN" altLang="zh-CN" sz="3200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0932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b="1" smtClean="0">
                <a:ea typeface="黑体" panose="02010609060101010101" pitchFamily="49" charset="-122"/>
              </a:rPr>
              <a:t> 例</a:t>
            </a:r>
            <a:r>
              <a:rPr lang="zh-CN" altLang="zh-CN" sz="2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zh-CN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7209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smtClean="0">
                <a:solidFill>
                  <a:schemeClr val="tx1"/>
                </a:solidFill>
                <a:latin typeface="楷体_GB2312" pitchFamily="49" charset="-122"/>
              </a:rPr>
              <a:t>3</a:t>
            </a:r>
            <a:r>
              <a:rPr lang="zh-CN" altLang="en-US" sz="3200" b="1" smtClean="0">
                <a:solidFill>
                  <a:schemeClr val="tx1"/>
                </a:solidFill>
                <a:latin typeface="楷体_GB2312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latin typeface="楷体_GB2312" pitchFamily="49" charset="-122"/>
              </a:rPr>
              <a:t>字符串指针变量与字符数组的区别</a:t>
            </a:r>
            <a:endParaRPr lang="zh-CN" altLang="zh-CN" sz="3200" b="1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370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buClr>
                <a:srgbClr val="008000"/>
              </a:buClr>
              <a:buSzPct val="45000"/>
              <a:buFont typeface="Wingdings" panose="05000000000000000000" pitchFamily="2" charset="2"/>
              <a:buChar char="l"/>
            </a:pPr>
            <a:r>
              <a:rPr lang="zh-CN" altLang="zh-CN" sz="2800" smtClean="0"/>
              <a:t>赋值方式不同</a:t>
            </a:r>
            <a:endParaRPr lang="zh-CN" altLang="zh-CN" sz="28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73421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2355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8000"/>
              </a:buClr>
              <a:buSzPct val="45000"/>
              <a:buFont typeface="Wingdings" panose="05000000000000000000" pitchFamily="2" charset="2"/>
              <a:buChar char="l"/>
            </a:pPr>
            <a:r>
              <a:rPr lang="zh-CN" altLang="zh-CN" sz="2800" b="1" smtClean="0">
                <a:ea typeface="黑体" panose="02010609060101010101" pitchFamily="49" charset="-122"/>
              </a:rPr>
              <a:t> </a:t>
            </a:r>
            <a:r>
              <a:rPr lang="zh-CN" altLang="zh-CN" sz="2800" b="1" smtClean="0"/>
              <a:t>输入字符串</a:t>
            </a:r>
            <a:endParaRPr lang="zh-CN" altLang="zh-CN" sz="2800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7042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692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chemeClr val="tx1"/>
                </a:solidFill>
                <a:latin typeface="楷体_GB2312" pitchFamily="49" charset="-122"/>
              </a:rPr>
              <a:t>4</a:t>
            </a:r>
            <a:r>
              <a:rPr lang="zh-CN" altLang="en-US" sz="3200" b="1" smtClean="0">
                <a:solidFill>
                  <a:schemeClr val="tx1"/>
                </a:solidFill>
                <a:latin typeface="楷体_GB2312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latin typeface="楷体_GB2312" pitchFamily="49" charset="-122"/>
              </a:rPr>
              <a:t>字符串指针变量作为函数参数</a:t>
            </a:r>
            <a:endParaRPr lang="zh-CN" altLang="zh-CN" sz="3200" b="1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08087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35789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12</a:t>
            </a:r>
            <a:r>
              <a:rPr lang="zh-CN" altLang="en-US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程序 my.c利用函数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strcpy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将字符串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拷贝到字符串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编写</a:t>
            </a:r>
            <a:r>
              <a:rPr lang="zh-CN" altLang="zh-CN" sz="28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strcpy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 )函数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05495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lang="zh-CN" altLang="en-US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程序 my.c利用函数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strcmp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比较两个字符串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的大小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 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&gt;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zh-CN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str1==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tr2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返回0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 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str2</a:t>
            </a:r>
            <a:r>
              <a:rPr lang="zh-CN" altLang="zh-CN" sz="24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返回-1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编写</a:t>
            </a:r>
            <a:r>
              <a:rPr lang="zh-CN" altLang="zh-CN" sz="2400" b="1" smtClean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strcmp</a:t>
            </a:r>
            <a:r>
              <a:rPr lang="zh-CN" altLang="zh-CN" sz="24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 )函数。</a:t>
            </a:r>
            <a:endParaRPr lang="zh-CN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4502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5</a:t>
            </a:r>
            <a:r>
              <a:rPr lang="zh-CN" altLang="en-US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、</a:t>
            </a:r>
            <a:r>
              <a:rPr lang="zh-CN" altLang="zh-CN" sz="3200" b="1" smtClean="0">
                <a:solidFill>
                  <a:schemeClr val="tx1"/>
                </a:solidFill>
                <a:latin typeface="Courier New" panose="02070309020205020404" pitchFamily="49" charset="0"/>
                <a:ea typeface="楷体_GB2312" pitchFamily="49" charset="-122"/>
              </a:rPr>
              <a:t>指针变量作为函数参数小结</a:t>
            </a:r>
            <a:r>
              <a:rPr lang="zh-CN" altLang="zh-CN" sz="3200" smtClean="0">
                <a:solidFill>
                  <a:schemeClr val="tx1"/>
                </a:solidFill>
                <a:latin typeface="Courier New" panose="02070309020205020404" pitchFamily="49" charset="0"/>
              </a:rPr>
              <a:t>：</a:t>
            </a:r>
            <a:endParaRPr lang="zh-CN" altLang="zh-CN" sz="32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677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smtClean="0">
                <a:latin typeface="楷体_GB2312" pitchFamily="49" charset="-122"/>
              </a:rPr>
              <a:t>六、</a:t>
            </a:r>
            <a:r>
              <a:rPr lang="zh-CN" altLang="zh-CN" sz="4000" b="1" smtClean="0">
                <a:latin typeface="楷体_GB2312" pitchFamily="49" charset="-122"/>
              </a:rPr>
              <a:t>指针数组</a:t>
            </a:r>
            <a:endParaRPr lang="zh-CN" altLang="zh-CN" sz="4000" b="1" dirty="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7728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zh-CN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28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输入一个从星期一到星期六中一天的英文字符串,  判断它是一个星期的第几天, 如果该字符串不存在, 输出</a:t>
            </a:r>
            <a:r>
              <a:rPr lang="zh-CN" altLang="zh-CN" sz="2800" b="1" smtClean="0">
                <a:solidFill>
                  <a:schemeClr val="tx1"/>
                </a:solidFill>
                <a:ea typeface="黑体" panose="02010609060101010101" pitchFamily="49" charset="-122"/>
              </a:rPr>
              <a:t>-1</a:t>
            </a:r>
            <a:r>
              <a:rPr lang="zh-CN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2778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chemeClr val="tx1"/>
                </a:solidFill>
                <a:latin typeface="楷体_GB2312" pitchFamily="49" charset="-122"/>
              </a:rPr>
              <a:t>2</a:t>
            </a:r>
            <a:r>
              <a:rPr lang="zh-CN" altLang="en-US" sz="3200" b="1" smtClean="0">
                <a:solidFill>
                  <a:schemeClr val="tx1"/>
                </a:solidFill>
                <a:latin typeface="楷体_GB2312" pitchFamily="49" charset="-122"/>
              </a:rPr>
              <a:t>、二级指针（</a:t>
            </a:r>
            <a:r>
              <a:rPr lang="zh-CN" altLang="zh-CN" sz="3200" b="1" smtClean="0">
                <a:solidFill>
                  <a:schemeClr val="tx1"/>
                </a:solidFill>
                <a:latin typeface="楷体_GB2312" pitchFamily="49" charset="-122"/>
              </a:rPr>
              <a:t>指针的指针</a:t>
            </a:r>
            <a:r>
              <a:rPr lang="zh-CN" altLang="en-US" sz="3200" b="1" smtClean="0">
                <a:solidFill>
                  <a:schemeClr val="tx1"/>
                </a:solidFill>
                <a:latin typeface="楷体_GB2312" pitchFamily="49" charset="-122"/>
              </a:rPr>
              <a:t>）</a:t>
            </a:r>
            <a:endParaRPr lang="zh-CN" altLang="zh-CN" sz="3200" b="1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725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latin typeface="楷体_GB2312" pitchFamily="49" charset="-122"/>
              </a:rPr>
              <a:t>1</a:t>
            </a:r>
            <a:r>
              <a:rPr lang="zh-CN" altLang="en-US" sz="3600" smtClean="0">
                <a:latin typeface="楷体_GB2312" pitchFamily="49" charset="-122"/>
              </a:rPr>
              <a:t>、</a:t>
            </a:r>
            <a:r>
              <a:rPr lang="zh-CN" altLang="zh-CN" sz="3600" smtClean="0">
                <a:latin typeface="楷体_GB2312" pitchFamily="49" charset="-122"/>
              </a:rPr>
              <a:t>指针变量的定义</a:t>
            </a:r>
            <a:endParaRPr lang="zh-CN" altLang="zh-CN" sz="3600" dirty="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00606"/>
      </p:ext>
    </p:extLst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用指向指针的指针处理多个字符串</a:t>
            </a:r>
            <a:endParaRPr lang="zh-CN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4620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latin typeface="楷体_GB2312" pitchFamily="49" charset="-122"/>
              </a:rPr>
              <a:t>说明:</a:t>
            </a:r>
            <a:endParaRPr lang="zh-CN" altLang="zh-CN" sz="320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86650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>
                <a:latin typeface="楷体_GB2312" pitchFamily="49" charset="-122"/>
              </a:rPr>
              <a:t>说明:</a:t>
            </a:r>
            <a:endParaRPr lang="zh-CN" altLang="zh-CN" sz="3200">
              <a:latin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9869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zh-CN" sz="36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指针变量的引用</a:t>
            </a:r>
            <a:endParaRPr lang="zh-CN" altLang="zh-CN" sz="36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675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宽屏</PresentationFormat>
  <Paragraphs>41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等线</vt:lpstr>
      <vt:lpstr>等线 Light</vt:lpstr>
      <vt:lpstr>黑体</vt:lpstr>
      <vt:lpstr>楷体_GB2312</vt:lpstr>
      <vt:lpstr>幼圆</vt:lpstr>
      <vt:lpstr>Arial</vt:lpstr>
      <vt:lpstr>Courier New</vt:lpstr>
      <vt:lpstr>Times New Roman</vt:lpstr>
      <vt:lpstr>Wingdings</vt:lpstr>
      <vt:lpstr>Office 主题​​</vt:lpstr>
      <vt:lpstr>第2讲   指针</vt:lpstr>
      <vt:lpstr>一、  指针和指针变量的概念</vt:lpstr>
      <vt:lpstr>PowerPoint 演示文稿</vt:lpstr>
      <vt:lpstr>PowerPoint 演示文稿</vt:lpstr>
      <vt:lpstr>PowerPoint 演示文稿</vt:lpstr>
      <vt:lpstr>1、指针变量的定义</vt:lpstr>
      <vt:lpstr>说明:</vt:lpstr>
      <vt:lpstr>说明:</vt:lpstr>
      <vt:lpstr>2、指针变量的引用</vt:lpstr>
      <vt:lpstr>PowerPoint 演示文稿</vt:lpstr>
      <vt:lpstr>PowerPoint 演示文稿</vt:lpstr>
      <vt:lpstr>例1、指针的使用</vt:lpstr>
      <vt:lpstr>PowerPoint 演示文稿</vt:lpstr>
      <vt:lpstr>说明:</vt:lpstr>
      <vt:lpstr>PowerPoint 演示文稿</vt:lpstr>
      <vt:lpstr>例2、指针赋值</vt:lpstr>
      <vt:lpstr>4、指针变量作为函数参数</vt:lpstr>
      <vt:lpstr>例3、 交换形参指针变量的值</vt:lpstr>
      <vt:lpstr>1、  指针变量的运算</vt:lpstr>
      <vt:lpstr>2、指针的算术运算</vt:lpstr>
      <vt:lpstr>PowerPoint 演示文稿</vt:lpstr>
      <vt:lpstr>PowerPoint 演示文稿</vt:lpstr>
      <vt:lpstr>例4、  移动指针变量访问数组元素</vt:lpstr>
      <vt:lpstr>说明</vt:lpstr>
      <vt:lpstr>PowerPoint 演示文稿</vt:lpstr>
      <vt:lpstr>3、 两个指针变量的比较</vt:lpstr>
      <vt:lpstr>PowerPoint 演示文稿</vt:lpstr>
      <vt:lpstr>PowerPoint 演示文稿</vt:lpstr>
      <vt:lpstr>PowerPoint 演示文稿</vt:lpstr>
      <vt:lpstr>在C语言中,对数组元素的访问可用以下三种形式:</vt:lpstr>
      <vt:lpstr>PowerPoint 演示文稿</vt:lpstr>
      <vt:lpstr>②用地址法输入输出数组各元素 (数组名+偏移量)</vt:lpstr>
      <vt:lpstr>③用指针法输入输出数组各元素 (移动指针)</vt:lpstr>
      <vt:lpstr>PowerPoint 演示文稿</vt:lpstr>
      <vt:lpstr>注意：如果先使p指向数组 a,  即p=a;  则:</vt:lpstr>
      <vt:lpstr>PowerPoint 演示文稿</vt:lpstr>
      <vt:lpstr>2、数组元素的访问小结</vt:lpstr>
      <vt:lpstr>四、数组名作为函数参数</vt:lpstr>
      <vt:lpstr>例 8、用选择法对任意10个整数按从大到小顺序排序。</vt:lpstr>
      <vt:lpstr>选择法的算法思想是:（降序）</vt:lpstr>
      <vt:lpstr>选择法排序:（降序）</vt:lpstr>
      <vt:lpstr>用选择法对10个整数按从大到小顺序排序。 </vt:lpstr>
      <vt:lpstr>1、字符串指针的定义与引用</vt:lpstr>
      <vt:lpstr>PowerPoint 演示文稿</vt:lpstr>
      <vt:lpstr>例9、用字符数组实现字符串操作</vt:lpstr>
      <vt:lpstr>2、用字符指针实现字符串操作</vt:lpstr>
      <vt:lpstr> 例: </vt:lpstr>
      <vt:lpstr>3、字符串指针变量与字符数组的区别</vt:lpstr>
      <vt:lpstr>赋值方式不同</vt:lpstr>
      <vt:lpstr> 输入字符串</vt:lpstr>
      <vt:lpstr>PowerPoint 演示文稿</vt:lpstr>
      <vt:lpstr>4、字符串指针变量作为函数参数</vt:lpstr>
      <vt:lpstr>PowerPoint 演示文稿</vt:lpstr>
      <vt:lpstr>例12、程序 my.c利用函数strcpy(str1, str2) 将字符串str2拷贝到字符串str1, 编写strcpy( )函数。</vt:lpstr>
      <vt:lpstr>例13、程序 my.c利用函数strcmp(str1, str2)比较两个字符串str1, str2的大小, 如果 str1&gt;str2 返回1; str1==str2 返回0; str1&lt;str2返回-1, 编写strcmp( )函数。</vt:lpstr>
      <vt:lpstr>5、指针变量作为函数参数小结：</vt:lpstr>
      <vt:lpstr>六、指针数组</vt:lpstr>
      <vt:lpstr>例14、输入一个从星期一到星期六中一天的英文字符串,  判断它是一个星期的第几天, 如果该字符串不存在, 输出-1。</vt:lpstr>
      <vt:lpstr>2、二级指针（指针的指针）</vt:lpstr>
      <vt:lpstr>例16、 用指向指针的指针处理多个字符串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第2讲   指针</dc:title>
  <dc:creator>jiangzr</dc:creator>
  <cp:lastModifiedBy>jiangzr</cp:lastModifiedBy>
  <cp:revision>1</cp:revision>
  <dcterms:created xsi:type="dcterms:W3CDTF">2023-02-26T03:17:41Z</dcterms:created>
  <dcterms:modified xsi:type="dcterms:W3CDTF">2023-02-26T03:17:41Z</dcterms:modified>
</cp:coreProperties>
</file>